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69" r:id="rId2"/>
    <p:sldId id="256" r:id="rId3"/>
    <p:sldId id="257" r:id="rId4"/>
    <p:sldId id="258" r:id="rId5"/>
    <p:sldId id="259" r:id="rId6"/>
    <p:sldId id="270" r:id="rId7"/>
    <p:sldId id="265" r:id="rId8"/>
    <p:sldId id="267" r:id="rId9"/>
    <p:sldId id="266" r:id="rId10"/>
    <p:sldId id="263" r:id="rId11"/>
    <p:sldId id="271" r:id="rId12"/>
    <p:sldId id="272" r:id="rId13"/>
    <p:sldId id="264"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8" autoAdjust="0"/>
    <p:restoredTop sz="94660"/>
  </p:normalViewPr>
  <p:slideViewPr>
    <p:cSldViewPr>
      <p:cViewPr varScale="1">
        <p:scale>
          <a:sx n="54" d="100"/>
          <a:sy n="54" d="100"/>
        </p:scale>
        <p:origin x="222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28C44-5871-4A0E-A122-5093F9A278B9}" type="datetimeFigureOut">
              <a:rPr lang="en-US" smtClean="0"/>
              <a:pPr/>
              <a:t>9/4/2016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30ADB-A986-429B-84E6-0DBB3D6CA4F6}" type="slidenum">
              <a:rPr lang="en-US" smtClean="0"/>
              <a:pPr/>
              <a:t>‹#›</a:t>
            </a:fld>
            <a:endParaRPr lang="en-US"/>
          </a:p>
        </p:txBody>
      </p:sp>
    </p:spTree>
    <p:extLst>
      <p:ext uri="{BB962C8B-B14F-4D97-AF65-F5344CB8AC3E}">
        <p14:creationId xmlns:p14="http://schemas.microsoft.com/office/powerpoint/2010/main" val="2360355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30ADB-A986-429B-84E6-0DBB3D6CA4F6}" type="slidenum">
              <a:rPr lang="en-US" smtClean="0"/>
              <a:pPr/>
              <a:t>4</a:t>
            </a:fld>
            <a:endParaRPr lang="en-US"/>
          </a:p>
        </p:txBody>
      </p:sp>
    </p:spTree>
    <p:extLst>
      <p:ext uri="{BB962C8B-B14F-4D97-AF65-F5344CB8AC3E}">
        <p14:creationId xmlns:p14="http://schemas.microsoft.com/office/powerpoint/2010/main" val="396063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8A57F91-283D-447B-B012-BBB7232EEC70}" type="datetime1">
              <a:rPr lang="en-US" smtClean="0"/>
              <a:t>9/4/2016</a:t>
            </a:fld>
            <a:endParaRPr lang="en-US"/>
          </a:p>
        </p:txBody>
      </p:sp>
      <p:sp>
        <p:nvSpPr>
          <p:cNvPr id="17" name="Footer Placeholder 16"/>
          <p:cNvSpPr>
            <a:spLocks noGrp="1"/>
          </p:cNvSpPr>
          <p:nvPr>
            <p:ph type="ftr" sz="quarter" idx="11"/>
          </p:nvPr>
        </p:nvSpPr>
        <p:spPr/>
        <p:txBody>
          <a:bodyPr/>
          <a:lstStyle/>
          <a:p>
            <a:r>
              <a:rPr lang="en-US" smtClean="0"/>
              <a:t>9</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DB19AD9-07BB-4585-97D4-158D353E7AB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8C001-AFF7-43F4-86EA-DBAB114BA057}" type="datetime1">
              <a:rPr lang="en-US" smtClean="0"/>
              <a:t>9/4/2016</a:t>
            </a:fld>
            <a:endParaRPr lang="en-US"/>
          </a:p>
        </p:txBody>
      </p:sp>
      <p:sp>
        <p:nvSpPr>
          <p:cNvPr id="5" name="Footer Placeholder 4"/>
          <p:cNvSpPr>
            <a:spLocks noGrp="1"/>
          </p:cNvSpPr>
          <p:nvPr>
            <p:ph type="ftr" sz="quarter" idx="11"/>
          </p:nvPr>
        </p:nvSpPr>
        <p:spPr/>
        <p:txBody>
          <a:bodyPr/>
          <a:lstStyle/>
          <a:p>
            <a:r>
              <a:rPr lang="en-US" smtClean="0"/>
              <a:t>9</a:t>
            </a:r>
            <a:endParaRPr lang="en-US"/>
          </a:p>
        </p:txBody>
      </p:sp>
      <p:sp>
        <p:nvSpPr>
          <p:cNvPr id="6" name="Slide Number Placeholder 5"/>
          <p:cNvSpPr>
            <a:spLocks noGrp="1"/>
          </p:cNvSpPr>
          <p:nvPr>
            <p:ph type="sldNum" sz="quarter" idx="12"/>
          </p:nvPr>
        </p:nvSpPr>
        <p:spPr/>
        <p:txBody>
          <a:bodyPr/>
          <a:lstStyle/>
          <a:p>
            <a:fld id="{2DB19AD9-07BB-4585-97D4-158D353E7A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DB19AD9-07BB-4585-97D4-158D353E7AB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372BD-647F-4976-943A-0E18FF7F80A9}" type="datetime1">
              <a:rPr lang="en-US" smtClean="0"/>
              <a:t>9/4/2016</a:t>
            </a:fld>
            <a:endParaRPr lang="en-US"/>
          </a:p>
        </p:txBody>
      </p:sp>
      <p:sp>
        <p:nvSpPr>
          <p:cNvPr id="5" name="Footer Placeholder 4"/>
          <p:cNvSpPr>
            <a:spLocks noGrp="1"/>
          </p:cNvSpPr>
          <p:nvPr>
            <p:ph type="ftr" sz="quarter" idx="11"/>
          </p:nvPr>
        </p:nvSpPr>
        <p:spPr/>
        <p:txBody>
          <a:bodyPr/>
          <a:lstStyle/>
          <a:p>
            <a:r>
              <a:rPr lang="en-US" smtClean="0"/>
              <a:t>9</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176D16-3DBB-4F02-A3DE-019DFF7A5B52}" type="datetime1">
              <a:rPr lang="en-US" smtClean="0"/>
              <a:t>9/4/2016</a:t>
            </a:fld>
            <a:endParaRPr lang="en-US"/>
          </a:p>
        </p:txBody>
      </p:sp>
      <p:sp>
        <p:nvSpPr>
          <p:cNvPr id="5" name="Footer Placeholder 4"/>
          <p:cNvSpPr>
            <a:spLocks noGrp="1"/>
          </p:cNvSpPr>
          <p:nvPr>
            <p:ph type="ftr" sz="quarter" idx="11"/>
          </p:nvPr>
        </p:nvSpPr>
        <p:spPr/>
        <p:txBody>
          <a:bodyPr/>
          <a:lstStyle/>
          <a:p>
            <a:r>
              <a:rPr lang="en-US" smtClean="0"/>
              <a:t>9</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DB19AD9-07BB-4585-97D4-158D353E7AB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9</a:t>
            </a:r>
            <a:endParaRPr lang="en-US"/>
          </a:p>
        </p:txBody>
      </p:sp>
      <p:sp>
        <p:nvSpPr>
          <p:cNvPr id="4" name="Date Placeholder 3"/>
          <p:cNvSpPr>
            <a:spLocks noGrp="1"/>
          </p:cNvSpPr>
          <p:nvPr>
            <p:ph type="dt" sz="half" idx="10"/>
          </p:nvPr>
        </p:nvSpPr>
        <p:spPr/>
        <p:txBody>
          <a:bodyPr/>
          <a:lstStyle/>
          <a:p>
            <a:fld id="{8A17181D-4226-4953-BD7E-CF6292588795}" type="datetime1">
              <a:rPr lang="en-US" smtClean="0"/>
              <a:t>9/4/2016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DB19AD9-07BB-4585-97D4-158D353E7AB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FA4C11A-E878-4561-939A-010DE4B1B10C}" type="datetime1">
              <a:rPr lang="en-US" smtClean="0"/>
              <a:t>9/4/2016</a:t>
            </a:fld>
            <a:endParaRPr lang="en-US"/>
          </a:p>
        </p:txBody>
      </p:sp>
      <p:sp>
        <p:nvSpPr>
          <p:cNvPr id="6" name="Footer Placeholder 5"/>
          <p:cNvSpPr>
            <a:spLocks noGrp="1"/>
          </p:cNvSpPr>
          <p:nvPr>
            <p:ph type="ftr" sz="quarter" idx="11"/>
          </p:nvPr>
        </p:nvSpPr>
        <p:spPr/>
        <p:txBody>
          <a:bodyPr/>
          <a:lstStyle/>
          <a:p>
            <a:r>
              <a:rPr lang="en-US" smtClean="0"/>
              <a:t>9</a:t>
            </a:r>
            <a:endParaRPr lang="en-US"/>
          </a:p>
        </p:txBody>
      </p:sp>
      <p:sp>
        <p:nvSpPr>
          <p:cNvPr id="7" name="Slide Number Placeholder 6"/>
          <p:cNvSpPr>
            <a:spLocks noGrp="1"/>
          </p:cNvSpPr>
          <p:nvPr>
            <p:ph type="sldNum" sz="quarter" idx="12"/>
          </p:nvPr>
        </p:nvSpPr>
        <p:spPr/>
        <p:txBody>
          <a:bodyPr/>
          <a:lstStyle/>
          <a:p>
            <a:fld id="{2DB19AD9-07BB-4585-97D4-158D353E7AB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576E58-F574-41AD-B333-B1D4B2BEE403}" type="datetime1">
              <a:rPr lang="en-US" smtClean="0"/>
              <a:t>9/4/2016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9</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DB19AD9-07BB-4585-97D4-158D353E7AB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704EA9-8D6A-4E7B-94B8-8D632076C7FE}" type="datetime1">
              <a:rPr lang="en-US" smtClean="0"/>
              <a:t>9/4/2016</a:t>
            </a:fld>
            <a:endParaRPr lang="en-US"/>
          </a:p>
        </p:txBody>
      </p:sp>
      <p:sp>
        <p:nvSpPr>
          <p:cNvPr id="4" name="Footer Placeholder 3"/>
          <p:cNvSpPr>
            <a:spLocks noGrp="1"/>
          </p:cNvSpPr>
          <p:nvPr>
            <p:ph type="ftr" sz="quarter" idx="11"/>
          </p:nvPr>
        </p:nvSpPr>
        <p:spPr/>
        <p:txBody>
          <a:bodyPr/>
          <a:lstStyle/>
          <a:p>
            <a:r>
              <a:rPr lang="en-US" smtClean="0"/>
              <a:t>9</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DB19AD9-07BB-4585-97D4-158D353E7A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84DA204-E1F0-4F6E-8F60-292D36C254D7}" type="datetime1">
              <a:rPr lang="en-US" smtClean="0"/>
              <a:t>9/4/2016</a:t>
            </a:fld>
            <a:endParaRPr lang="en-US"/>
          </a:p>
        </p:txBody>
      </p:sp>
      <p:sp>
        <p:nvSpPr>
          <p:cNvPr id="3" name="Footer Placeholder 2"/>
          <p:cNvSpPr>
            <a:spLocks noGrp="1"/>
          </p:cNvSpPr>
          <p:nvPr>
            <p:ph type="ftr" sz="quarter" idx="11"/>
          </p:nvPr>
        </p:nvSpPr>
        <p:spPr/>
        <p:txBody>
          <a:bodyPr/>
          <a:lstStyle/>
          <a:p>
            <a:r>
              <a:rPr lang="en-US" smtClean="0"/>
              <a:t>9</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DB19AD9-07BB-4585-97D4-158D353E7A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DB19AD9-07BB-4585-97D4-158D353E7AB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CCD337-A22F-4761-9A23-268CED02C33C}" type="datetime1">
              <a:rPr lang="en-US" smtClean="0"/>
              <a:t>9/4/2016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9</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DB19AD9-07BB-4585-97D4-158D353E7AB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DA7E3A0-4426-46C5-8E3A-D36534A9E4FD}" type="datetime1">
              <a:rPr lang="en-US" smtClean="0"/>
              <a:t>9/4/2016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9</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55CF1CB-5E5C-4A64-BD68-91B84068F6D9}" type="datetime1">
              <a:rPr lang="en-US" smtClean="0"/>
              <a:t>9/4/2016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9</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DB19AD9-07BB-4585-97D4-158D353E7AB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2182"/>
            <a:ext cx="8505634" cy="947018"/>
          </a:xfrm>
        </p:spPr>
        <p:txBody>
          <a:bodyPr>
            <a:normAutofit fontScale="90000"/>
          </a:bodyPr>
          <a:lstStyle/>
          <a:p>
            <a:r>
              <a:rPr lang="en-US" dirty="0" smtClean="0"/>
              <a:t>Overview of Research in Lab </a:t>
            </a:r>
            <a:br>
              <a:rPr lang="en-US" dirty="0" smtClean="0"/>
            </a:br>
            <a:r>
              <a:rPr lang="en-US" dirty="0" smtClean="0"/>
              <a:t>of Dr. Rosemery Nelson Gray</a:t>
            </a:r>
            <a:endParaRPr lang="en-US" dirty="0"/>
          </a:p>
        </p:txBody>
      </p:sp>
      <p:sp>
        <p:nvSpPr>
          <p:cNvPr id="3" name="Slide Number Placeholder 2"/>
          <p:cNvSpPr>
            <a:spLocks noGrp="1"/>
          </p:cNvSpPr>
          <p:nvPr>
            <p:ph type="sldNum" sz="quarter" idx="12"/>
          </p:nvPr>
        </p:nvSpPr>
        <p:spPr/>
        <p:txBody>
          <a:bodyPr/>
          <a:lstStyle/>
          <a:p>
            <a:fld id="{2DB19AD9-07BB-4585-97D4-158D353E7AB5}" type="slidenum">
              <a:rPr lang="en-US" smtClean="0"/>
              <a:pPr/>
              <a:t>1</a:t>
            </a:fld>
            <a:endParaRPr lang="en-US"/>
          </a:p>
        </p:txBody>
      </p:sp>
      <p:sp>
        <p:nvSpPr>
          <p:cNvPr id="4" name="Content Placeholder 3"/>
          <p:cNvSpPr>
            <a:spLocks noGrp="1"/>
          </p:cNvSpPr>
          <p:nvPr>
            <p:ph sz="quarter" idx="1"/>
          </p:nvPr>
        </p:nvSpPr>
        <p:spPr/>
        <p:txBody>
          <a:bodyPr/>
          <a:lstStyle/>
          <a:p>
            <a:r>
              <a:rPr lang="en-US" dirty="0" smtClean="0"/>
              <a:t>1.  Past recent research focused on risk (for psychopathology) and resilience (for coping) produced by BIS (Behavioral Inhibition System) and BAS (Behavioral Activation System) of Reinforcement Sensitivity Theory</a:t>
            </a:r>
          </a:p>
          <a:p>
            <a:r>
              <a:rPr lang="en-US" dirty="0" smtClean="0"/>
              <a:t>2.  Current research focuses on processes related to borderline personality disorder traits</a:t>
            </a:r>
            <a:endParaRPr lang="en-US" dirty="0"/>
          </a:p>
        </p:txBody>
      </p:sp>
    </p:spTree>
    <p:extLst>
      <p:ext uri="{BB962C8B-B14F-4D97-AF65-F5344CB8AC3E}">
        <p14:creationId xmlns:p14="http://schemas.microsoft.com/office/powerpoint/2010/main" val="4132055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1352" cy="1066800"/>
          </a:xfrm>
        </p:spPr>
        <p:txBody>
          <a:bodyPr>
            <a:normAutofit fontScale="90000"/>
          </a:bodyPr>
          <a:lstStyle/>
          <a:p>
            <a:r>
              <a:rPr lang="en-US" dirty="0" smtClean="0"/>
              <a:t>Lab studies on the function of romantic relationship in BPD</a:t>
            </a:r>
            <a:endParaRPr lang="en-US" dirty="0"/>
          </a:p>
        </p:txBody>
      </p:sp>
      <p:sp>
        <p:nvSpPr>
          <p:cNvPr id="3" name="Content Placeholder 2"/>
          <p:cNvSpPr>
            <a:spLocks noGrp="1"/>
          </p:cNvSpPr>
          <p:nvPr>
            <p:ph sz="quarter" idx="1"/>
          </p:nvPr>
        </p:nvSpPr>
        <p:spPr>
          <a:xfrm>
            <a:off x="304800" y="1600200"/>
            <a:ext cx="8500872" cy="4498848"/>
          </a:xfrm>
        </p:spPr>
        <p:txBody>
          <a:bodyPr>
            <a:normAutofit fontScale="77500" lnSpcReduction="20000"/>
          </a:bodyPr>
          <a:lstStyle/>
          <a:p>
            <a:r>
              <a:rPr lang="en-US" dirty="0" smtClean="0"/>
              <a:t>Diagnostic criterion:  Frantic efforts to avoid real or imagined abandonment</a:t>
            </a:r>
          </a:p>
          <a:p>
            <a:r>
              <a:rPr lang="en-US" dirty="0" smtClean="0"/>
              <a:t>Why?  What is the purpose or function that romantic relationships serve for those high in BPD that makes these relationships so important to them?</a:t>
            </a:r>
          </a:p>
          <a:p>
            <a:r>
              <a:rPr lang="en-US" dirty="0" smtClean="0"/>
              <a:t>1.  Questionnaire results, such as Social Provisions Scale</a:t>
            </a:r>
          </a:p>
          <a:p>
            <a:r>
              <a:rPr lang="en-US" dirty="0" smtClean="0"/>
              <a:t>2.  Free-form responses, coded for </a:t>
            </a:r>
            <a:r>
              <a:rPr lang="en-US" dirty="0" smtClean="0"/>
              <a:t>functions</a:t>
            </a:r>
          </a:p>
          <a:p>
            <a:r>
              <a:rPr lang="en-US" dirty="0" smtClean="0"/>
              <a:t>3.  Results:  Relationships serve similar functions for those across the borderline trait continuum, but participants higher in borderline traits are more anxious or worried about maintaining their relationships (consistent with a large literature that borderlines have insecure attachment patterns)</a:t>
            </a:r>
            <a:endParaRPr lang="en-US" dirty="0" smtClean="0"/>
          </a:p>
          <a:p>
            <a:r>
              <a:rPr lang="en-US" dirty="0" smtClean="0"/>
              <a:t>4.  Current study - experience </a:t>
            </a:r>
            <a:r>
              <a:rPr lang="en-US" dirty="0" smtClean="0"/>
              <a:t>sampling methodology (ESM) </a:t>
            </a:r>
            <a:r>
              <a:rPr lang="en-US" dirty="0" smtClean="0"/>
              <a:t>–daily data </a:t>
            </a:r>
            <a:r>
              <a:rPr lang="en-US" dirty="0" smtClean="0"/>
              <a:t>collection on </a:t>
            </a:r>
            <a:r>
              <a:rPr lang="en-US" dirty="0" smtClean="0"/>
              <a:t>relationship </a:t>
            </a:r>
            <a:r>
              <a:rPr lang="en-US" dirty="0" smtClean="0"/>
              <a:t>satisfaction and daily relationship functions</a:t>
            </a:r>
            <a:endParaRPr lang="en-US" dirty="0"/>
          </a:p>
        </p:txBody>
      </p:sp>
      <p:sp>
        <p:nvSpPr>
          <p:cNvPr id="4" name="Slide Number Placeholder 3"/>
          <p:cNvSpPr>
            <a:spLocks noGrp="1"/>
          </p:cNvSpPr>
          <p:nvPr>
            <p:ph type="sldNum" sz="quarter" idx="12"/>
          </p:nvPr>
        </p:nvSpPr>
        <p:spPr/>
        <p:txBody>
          <a:bodyPr/>
          <a:lstStyle/>
          <a:p>
            <a:fld id="{2DB19AD9-07BB-4585-97D4-158D353E7AB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dirty="0" smtClean="0"/>
              <a:t>Recently completed study– effects of rejection on impulsivity on those higher in borderline traits</a:t>
            </a:r>
            <a:endParaRPr lang="en-US" sz="2800" dirty="0"/>
          </a:p>
        </p:txBody>
      </p:sp>
      <p:sp>
        <p:nvSpPr>
          <p:cNvPr id="3" name="Slide Number Placeholder 2"/>
          <p:cNvSpPr>
            <a:spLocks noGrp="1"/>
          </p:cNvSpPr>
          <p:nvPr>
            <p:ph type="sldNum" sz="quarter" idx="12"/>
          </p:nvPr>
        </p:nvSpPr>
        <p:spPr/>
        <p:txBody>
          <a:bodyPr/>
          <a:lstStyle/>
          <a:p>
            <a:fld id="{2DB19AD9-07BB-4585-97D4-158D353E7AB5}" type="slidenum">
              <a:rPr lang="en-US" smtClean="0"/>
              <a:pPr/>
              <a:t>11</a:t>
            </a:fld>
            <a:endParaRPr lang="en-US"/>
          </a:p>
        </p:txBody>
      </p:sp>
      <p:sp>
        <p:nvSpPr>
          <p:cNvPr id="4" name="Content Placeholder 3"/>
          <p:cNvSpPr>
            <a:spLocks noGrp="1"/>
          </p:cNvSpPr>
          <p:nvPr>
            <p:ph sz="quarter" idx="1"/>
          </p:nvPr>
        </p:nvSpPr>
        <p:spPr>
          <a:xfrm>
            <a:off x="301752" y="1295400"/>
            <a:ext cx="8503920" cy="4953000"/>
          </a:xfrm>
        </p:spPr>
        <p:txBody>
          <a:bodyPr>
            <a:noAutofit/>
          </a:bodyPr>
          <a:lstStyle/>
          <a:p>
            <a:r>
              <a:rPr lang="en-US" sz="1800" dirty="0" smtClean="0"/>
              <a:t>Alex </a:t>
            </a:r>
            <a:r>
              <a:rPr lang="en-US" sz="1800" dirty="0" err="1" smtClean="0"/>
              <a:t>Birthrong</a:t>
            </a:r>
            <a:r>
              <a:rPr lang="en-US" sz="1800" dirty="0" smtClean="0"/>
              <a:t> thesis - </a:t>
            </a:r>
            <a:r>
              <a:rPr lang="en-US" sz="1800" dirty="0"/>
              <a:t>Undergraduate participants (</a:t>
            </a:r>
            <a:r>
              <a:rPr lang="en-US" sz="1800" i="1" dirty="0"/>
              <a:t>n = </a:t>
            </a:r>
            <a:r>
              <a:rPr lang="en-US" sz="1800" dirty="0"/>
              <a:t>195) were randomly assigned to a social rejection or academic failure task in which they were asked to write about a time when they felt intensely socially rejected, or a time they experienced an academic failure, respectively. </a:t>
            </a:r>
            <a:r>
              <a:rPr lang="en-US" sz="1800" dirty="0" smtClean="0"/>
              <a:t>A </a:t>
            </a:r>
            <a:r>
              <a:rPr lang="en-US" sz="1800" dirty="0"/>
              <a:t>main effect of BPD traits was found for </a:t>
            </a:r>
            <a:r>
              <a:rPr lang="en-US" sz="1800" dirty="0" smtClean="0"/>
              <a:t>reported risk-taking after the social rejection or academic failure (e.g., alcohol </a:t>
            </a:r>
            <a:r>
              <a:rPr lang="en-US" sz="1800" dirty="0"/>
              <a:t>use, risky sexual behavior, drug </a:t>
            </a:r>
            <a:r>
              <a:rPr lang="en-US" sz="1800" dirty="0" smtClean="0"/>
              <a:t>use), more risky performance on a computerized analogue risk-taking task the </a:t>
            </a:r>
            <a:r>
              <a:rPr lang="en-US" sz="1800" dirty="0"/>
              <a:t>Balloon Analogue Risk Task (BART), </a:t>
            </a:r>
            <a:r>
              <a:rPr lang="en-US" sz="1800" dirty="0" smtClean="0"/>
              <a:t>and </a:t>
            </a:r>
            <a:r>
              <a:rPr lang="en-US" sz="1800" dirty="0"/>
              <a:t>emotional reactions to the relived event. An interaction between rejection condition and level of BPD traits was found to predict alcohol use, risky sexual behavior, total self-reported risk-taking behavior, and the importance of the relived event. </a:t>
            </a:r>
            <a:r>
              <a:rPr lang="en-US" sz="1800" dirty="0" smtClean="0"/>
              <a:t>behavior</a:t>
            </a:r>
            <a:r>
              <a:rPr lang="en-US" sz="1800" dirty="0"/>
              <a:t>, drug use, other risk-taking behavior (e.g., reckless driving, self-injury), total risk-taking behavior (a composite sum of all self-reported risk-taking behavior scales), BART performance, and emotional reactions to the relived event. </a:t>
            </a:r>
            <a:r>
              <a:rPr lang="en-US" sz="1800" dirty="0" smtClean="0"/>
              <a:t> All  </a:t>
            </a:r>
            <a:r>
              <a:rPr lang="en-US" sz="1800" dirty="0"/>
              <a:t>results </a:t>
            </a:r>
            <a:r>
              <a:rPr lang="en-US" sz="1800" dirty="0" smtClean="0"/>
              <a:t>using a second computerized analogue risk task, the Iowa Gambling Task (IGT) were </a:t>
            </a:r>
            <a:r>
              <a:rPr lang="en-US" sz="1800" dirty="0"/>
              <a:t>nonsignificant. Lastly, and contrary to expectation, a significant interaction between BPD traits and rejection in predicting Profile of Mood States Total Mood Disturbance was not found. </a:t>
            </a:r>
          </a:p>
          <a:p>
            <a:pPr marL="0" indent="0">
              <a:buNone/>
            </a:pPr>
            <a:r>
              <a:rPr lang="en-US" sz="1800" dirty="0"/>
              <a:t> </a:t>
            </a:r>
          </a:p>
          <a:p>
            <a:endParaRPr lang="en-US" sz="1400" dirty="0"/>
          </a:p>
          <a:p>
            <a:endParaRPr lang="en-US" sz="1400" dirty="0"/>
          </a:p>
          <a:p>
            <a:pPr marL="0" indent="0">
              <a:buNone/>
            </a:pPr>
            <a:endParaRPr lang="en-US" sz="1400" dirty="0" smtClean="0"/>
          </a:p>
        </p:txBody>
      </p:sp>
    </p:spTree>
    <p:extLst>
      <p:ext uri="{BB962C8B-B14F-4D97-AF65-F5344CB8AC3E}">
        <p14:creationId xmlns:p14="http://schemas.microsoft.com/office/powerpoint/2010/main" val="1647227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358945"/>
            <a:ext cx="8534400" cy="758952"/>
          </a:xfrm>
        </p:spPr>
        <p:txBody>
          <a:bodyPr>
            <a:noAutofit/>
          </a:bodyPr>
          <a:lstStyle/>
          <a:p>
            <a:r>
              <a:rPr lang="en-US" sz="2400" dirty="0" smtClean="0"/>
              <a:t>Recently completed study – effects of “rejection” on tolerance of sexual coercion on those higher in borderline traits</a:t>
            </a:r>
            <a:endParaRPr lang="en-US" sz="2400" dirty="0"/>
          </a:p>
        </p:txBody>
      </p:sp>
      <p:sp>
        <p:nvSpPr>
          <p:cNvPr id="3" name="Slide Number Placeholder 2"/>
          <p:cNvSpPr>
            <a:spLocks noGrp="1"/>
          </p:cNvSpPr>
          <p:nvPr>
            <p:ph type="sldNum" sz="quarter" idx="12"/>
          </p:nvPr>
        </p:nvSpPr>
        <p:spPr/>
        <p:txBody>
          <a:bodyPr/>
          <a:lstStyle/>
          <a:p>
            <a:fld id="{2DB19AD9-07BB-4585-97D4-158D353E7AB5}" type="slidenum">
              <a:rPr lang="en-US" smtClean="0"/>
              <a:pPr/>
              <a:t>12</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smtClean="0"/>
              <a:t>Malachi Willis thesis: This </a:t>
            </a:r>
            <a:r>
              <a:rPr lang="en-US" dirty="0"/>
              <a:t>study attempted to induce feelings of insecurity about one’s romantic relationship—using a false feedback manipulation—to see if this prime </a:t>
            </a:r>
            <a:r>
              <a:rPr lang="en-US" dirty="0" smtClean="0"/>
              <a:t>lead </a:t>
            </a:r>
            <a:r>
              <a:rPr lang="en-US" dirty="0"/>
              <a:t>to attitudes more tolerant of sexual coercion from a romantic partner, which is a risk factor for intimate partner victimization. Participants were randomly told that they match poorly or highly with their partners. Participants higher in BPD features reported more tolerant attitudes toward sexual coercion. Moreover, there may be a significant interaction between BPD traits and condition. Those in the </a:t>
            </a:r>
            <a:r>
              <a:rPr lang="en-US" i="1" dirty="0"/>
              <a:t>poorly matched </a:t>
            </a:r>
            <a:r>
              <a:rPr lang="en-US" dirty="0"/>
              <a:t>condition expressed more tolerant attitudes toward sexual coercion the higher their borderline features; this association was not present in the </a:t>
            </a:r>
            <a:r>
              <a:rPr lang="en-US" i="1" dirty="0"/>
              <a:t>highly matched </a:t>
            </a:r>
            <a:r>
              <a:rPr lang="en-US" dirty="0"/>
              <a:t>condition. Follow-up analyses investigated various motivations for and approaches to sexual behavior. It appears that those higher in borderline features in the </a:t>
            </a:r>
            <a:r>
              <a:rPr lang="en-US" i="1" dirty="0"/>
              <a:t>poorly matched</a:t>
            </a:r>
            <a:r>
              <a:rPr lang="en-US" dirty="0"/>
              <a:t> condition use sexual behavior to avoid losing their partner or having conflict with their partner.</a:t>
            </a:r>
          </a:p>
          <a:p>
            <a:endParaRPr lang="en-US" dirty="0"/>
          </a:p>
        </p:txBody>
      </p:sp>
    </p:spTree>
    <p:extLst>
      <p:ext uri="{BB962C8B-B14F-4D97-AF65-F5344CB8AC3E}">
        <p14:creationId xmlns:p14="http://schemas.microsoft.com/office/powerpoint/2010/main" val="1306429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studies in </a:t>
            </a:r>
            <a:r>
              <a:rPr lang="en-US" dirty="0" smtClean="0"/>
              <a:t>progress (1)</a:t>
            </a:r>
            <a:endParaRPr lang="en-US" dirty="0"/>
          </a:p>
        </p:txBody>
      </p:sp>
      <p:sp>
        <p:nvSpPr>
          <p:cNvPr id="3" name="Content Placeholder 2"/>
          <p:cNvSpPr>
            <a:spLocks noGrp="1"/>
          </p:cNvSpPr>
          <p:nvPr>
            <p:ph sz="quarter" idx="1"/>
          </p:nvPr>
        </p:nvSpPr>
        <p:spPr/>
        <p:txBody>
          <a:bodyPr>
            <a:normAutofit fontScale="85000" lnSpcReduction="20000"/>
          </a:bodyPr>
          <a:lstStyle/>
          <a:p>
            <a:endParaRPr lang="en-US" dirty="0"/>
          </a:p>
          <a:p>
            <a:r>
              <a:rPr lang="en-US" dirty="0" smtClean="0"/>
              <a:t>1.  </a:t>
            </a:r>
            <a:r>
              <a:rPr lang="en-US" dirty="0" smtClean="0"/>
              <a:t>Experience sampling methodology (ESM) – initial questionnaires </a:t>
            </a:r>
            <a:r>
              <a:rPr lang="en-US" dirty="0" smtClean="0"/>
              <a:t>(including a borderline measure) and </a:t>
            </a:r>
            <a:r>
              <a:rPr lang="en-US" dirty="0" smtClean="0"/>
              <a:t>explanation to participants re. ESM methods – daily ratings of relationship satisfaction and rationale for the </a:t>
            </a:r>
            <a:r>
              <a:rPr lang="en-US" dirty="0" smtClean="0"/>
              <a:t>rating based on common functions of relationships</a:t>
            </a:r>
            <a:endParaRPr lang="en-US" dirty="0" smtClean="0"/>
          </a:p>
          <a:p>
            <a:r>
              <a:rPr lang="en-US" dirty="0" smtClean="0"/>
              <a:t>2. Jake King’s </a:t>
            </a:r>
            <a:r>
              <a:rPr lang="en-US" dirty="0" smtClean="0"/>
              <a:t>dissertation – </a:t>
            </a:r>
            <a:r>
              <a:rPr lang="en-US" dirty="0" smtClean="0"/>
              <a:t>effects of inducing a sad mood interacting with emotion </a:t>
            </a:r>
            <a:r>
              <a:rPr lang="en-US" dirty="0" smtClean="0"/>
              <a:t>dysregulation (borderline traits) </a:t>
            </a:r>
            <a:r>
              <a:rPr lang="en-US" dirty="0" smtClean="0"/>
              <a:t>in producing response </a:t>
            </a:r>
            <a:r>
              <a:rPr lang="en-US" dirty="0" smtClean="0"/>
              <a:t>inhibition in </a:t>
            </a:r>
            <a:r>
              <a:rPr lang="en-US" dirty="0" smtClean="0"/>
              <a:t>cognitive lab tasks (data collection completed)</a:t>
            </a:r>
          </a:p>
          <a:p>
            <a:r>
              <a:rPr lang="en-US" dirty="0" smtClean="0"/>
              <a:t>3.  </a:t>
            </a:r>
            <a:r>
              <a:rPr lang="en-US" dirty="0" smtClean="0"/>
              <a:t>Blake and Shannon – participants with range of  borderline traits – reaction to rejection by </a:t>
            </a:r>
            <a:r>
              <a:rPr lang="en-US" dirty="0" smtClean="0"/>
              <a:t>potential friends </a:t>
            </a:r>
            <a:r>
              <a:rPr lang="en-US" dirty="0" smtClean="0"/>
              <a:t>vs. potential romantic </a:t>
            </a:r>
            <a:r>
              <a:rPr lang="en-US" dirty="0" smtClean="0"/>
              <a:t>partners – pilot study completed; follow-up to be conducted</a:t>
            </a:r>
            <a:endParaRPr lang="en-US" dirty="0" smtClean="0"/>
          </a:p>
        </p:txBody>
      </p:sp>
      <p:sp>
        <p:nvSpPr>
          <p:cNvPr id="4" name="Slide Number Placeholder 3"/>
          <p:cNvSpPr>
            <a:spLocks noGrp="1"/>
          </p:cNvSpPr>
          <p:nvPr>
            <p:ph type="sldNum" sz="quarter" idx="12"/>
          </p:nvPr>
        </p:nvSpPr>
        <p:spPr/>
        <p:txBody>
          <a:bodyPr/>
          <a:lstStyle/>
          <a:p>
            <a:fld id="{2DB19AD9-07BB-4585-97D4-158D353E7AB5}"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studies in progress (2)</a:t>
            </a:r>
            <a:endParaRPr lang="en-US" dirty="0"/>
          </a:p>
        </p:txBody>
      </p:sp>
      <p:sp>
        <p:nvSpPr>
          <p:cNvPr id="3" name="Slide Number Placeholder 2"/>
          <p:cNvSpPr>
            <a:spLocks noGrp="1"/>
          </p:cNvSpPr>
          <p:nvPr>
            <p:ph type="sldNum" sz="quarter" idx="12"/>
          </p:nvPr>
        </p:nvSpPr>
        <p:spPr/>
        <p:txBody>
          <a:bodyPr/>
          <a:lstStyle/>
          <a:p>
            <a:fld id="{2DB19AD9-07BB-4585-97D4-158D353E7AB5}" type="slidenum">
              <a:rPr lang="en-US" smtClean="0"/>
              <a:pPr/>
              <a:t>14</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4.  </a:t>
            </a:r>
            <a:r>
              <a:rPr lang="en-US" dirty="0" err="1" smtClean="0"/>
              <a:t>Sudheera</a:t>
            </a:r>
            <a:r>
              <a:rPr lang="en-US" dirty="0" smtClean="0"/>
              <a:t> – pre-measure of mood and emotion regulation, lab manipulation intended to dysregulate emotion (vs. a control task), post-measure of mood and emotion regulation, lab task intended to assess interpersonal functioning</a:t>
            </a:r>
          </a:p>
          <a:p>
            <a:r>
              <a:rPr lang="en-US" dirty="0" smtClean="0"/>
              <a:t>5. Shannon – pre-measure of mood, lab manipulation intended to awaken prosocial values, post-measure of mood, lab task intended to assess prosocial behavior</a:t>
            </a:r>
          </a:p>
          <a:p>
            <a:r>
              <a:rPr lang="en-US" dirty="0" smtClean="0"/>
              <a:t>6.  Morgan –pre-measure of mood, </a:t>
            </a:r>
            <a:r>
              <a:rPr lang="en-US" dirty="0" err="1" smtClean="0"/>
              <a:t>cyberball</a:t>
            </a:r>
            <a:r>
              <a:rPr lang="en-US" dirty="0" smtClean="0"/>
              <a:t> task intended to manipulate feelings of rejection or not, post-measure of mood, lab task intended to assess emotion dysregulation (Emotion Stroop)</a:t>
            </a:r>
          </a:p>
          <a:p>
            <a:r>
              <a:rPr lang="en-US" dirty="0" smtClean="0"/>
              <a:t>7.  Ian – pre-measure of mood, </a:t>
            </a:r>
            <a:r>
              <a:rPr lang="en-US" dirty="0" err="1" smtClean="0"/>
              <a:t>cyberball</a:t>
            </a:r>
            <a:r>
              <a:rPr lang="en-US" dirty="0" smtClean="0"/>
              <a:t> task intended to manipulate feelings of rejection or not, post-measure of mood, lab task intended to assess impulsivity (Stop Light Driving Task, Balloon Analogue Risk Task)</a:t>
            </a:r>
            <a:endParaRPr lang="en-US" dirty="0"/>
          </a:p>
        </p:txBody>
      </p:sp>
    </p:spTree>
    <p:extLst>
      <p:ext uri="{BB962C8B-B14F-4D97-AF65-F5344CB8AC3E}">
        <p14:creationId xmlns:p14="http://schemas.microsoft.com/office/powerpoint/2010/main" val="94794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DSM-IV-TR &amp; DSM-5</a:t>
            </a:r>
            <a:endParaRPr lang="en-US" dirty="0"/>
          </a:p>
        </p:txBody>
      </p:sp>
      <p:sp>
        <p:nvSpPr>
          <p:cNvPr id="2" name="Title 1"/>
          <p:cNvSpPr>
            <a:spLocks noGrp="1"/>
          </p:cNvSpPr>
          <p:nvPr>
            <p:ph type="ctrTitle"/>
          </p:nvPr>
        </p:nvSpPr>
        <p:spPr/>
        <p:txBody>
          <a:bodyPr>
            <a:normAutofit/>
          </a:bodyPr>
          <a:lstStyle/>
          <a:p>
            <a:r>
              <a:rPr lang="en-US" dirty="0" smtClean="0"/>
              <a:t>Borderline Personality Disorder Diagnostic Criteria</a:t>
            </a:r>
            <a:endParaRPr lang="en-US" dirty="0"/>
          </a:p>
        </p:txBody>
      </p:sp>
      <p:sp>
        <p:nvSpPr>
          <p:cNvPr id="4" name="Slide Number Placeholder 3"/>
          <p:cNvSpPr>
            <a:spLocks noGrp="1"/>
          </p:cNvSpPr>
          <p:nvPr>
            <p:ph type="sldNum" sz="quarter" idx="12"/>
          </p:nvPr>
        </p:nvSpPr>
        <p:spPr/>
        <p:txBody>
          <a:bodyPr/>
          <a:lstStyle/>
          <a:p>
            <a:fld id="{2DB19AD9-07BB-4585-97D4-158D353E7AB5}" type="slidenum">
              <a:rPr lang="en-US" smtClean="0"/>
              <a:pPr/>
              <a:t>2</a:t>
            </a:fld>
            <a:endParaRPr lang="en-US"/>
          </a:p>
        </p:txBody>
      </p:sp>
    </p:spTree>
    <p:extLst>
      <p:ext uri="{BB962C8B-B14F-4D97-AF65-F5344CB8AC3E}">
        <p14:creationId xmlns:p14="http://schemas.microsoft.com/office/powerpoint/2010/main" val="43972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301.83 Borderline Personality Disorder</a:t>
            </a:r>
            <a:endParaRPr lang="en-US" dirty="0"/>
          </a:p>
        </p:txBody>
      </p:sp>
      <p:sp>
        <p:nvSpPr>
          <p:cNvPr id="3" name="Content Placeholder 2"/>
          <p:cNvSpPr>
            <a:spLocks noGrp="1"/>
          </p:cNvSpPr>
          <p:nvPr>
            <p:ph sz="quarter" idx="1"/>
          </p:nvPr>
        </p:nvSpPr>
        <p:spPr/>
        <p:txBody>
          <a:bodyPr/>
          <a:lstStyle/>
          <a:p>
            <a:r>
              <a:rPr lang="en-US" dirty="0" smtClean="0"/>
              <a:t>A pervasive pattern of instability of interpersonal relationships, self-image, and affects, and marked impulsivity beginning by early adulthood and present in a variety of contexts, as indicated by five (or more) of the following nine diagnostic criteria:</a:t>
            </a:r>
            <a:endParaRPr lang="en-US" dirty="0"/>
          </a:p>
        </p:txBody>
      </p:sp>
      <p:sp>
        <p:nvSpPr>
          <p:cNvPr id="4" name="Slide Number Placeholder 3"/>
          <p:cNvSpPr>
            <a:spLocks noGrp="1"/>
          </p:cNvSpPr>
          <p:nvPr>
            <p:ph type="sldNum" sz="quarter" idx="12"/>
          </p:nvPr>
        </p:nvSpPr>
        <p:spPr/>
        <p:txBody>
          <a:bodyPr/>
          <a:lstStyle/>
          <a:p>
            <a:fld id="{2DB19AD9-07BB-4585-97D4-158D353E7AB5}" type="slidenum">
              <a:rPr lang="en-US" smtClean="0"/>
              <a:pPr/>
              <a:t>3</a:t>
            </a:fld>
            <a:endParaRPr lang="en-US"/>
          </a:p>
        </p:txBody>
      </p:sp>
    </p:spTree>
    <p:extLst>
      <p:ext uri="{BB962C8B-B14F-4D97-AF65-F5344CB8AC3E}">
        <p14:creationId xmlns:p14="http://schemas.microsoft.com/office/powerpoint/2010/main" val="254616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Borderline PD diagnostic criteria 1-4</a:t>
            </a:r>
            <a:endParaRPr lang="en-US" dirty="0"/>
          </a:p>
        </p:txBody>
      </p:sp>
      <p:sp>
        <p:nvSpPr>
          <p:cNvPr id="3" name="Content Placeholder 2"/>
          <p:cNvSpPr>
            <a:spLocks noGrp="1"/>
          </p:cNvSpPr>
          <p:nvPr>
            <p:ph sz="quarter" idx="1"/>
          </p:nvPr>
        </p:nvSpPr>
        <p:spPr/>
        <p:txBody>
          <a:bodyPr/>
          <a:lstStyle/>
          <a:p>
            <a:r>
              <a:rPr lang="en-US" dirty="0" smtClean="0"/>
              <a:t>Frantic efforts to avoid real or imagined abandonment</a:t>
            </a:r>
          </a:p>
          <a:p>
            <a:r>
              <a:rPr lang="en-US" dirty="0" smtClean="0"/>
              <a:t>A pattern of unstable and intense interpersonal relationships characterized by alternating between extremes of idealization and devaluation</a:t>
            </a:r>
          </a:p>
          <a:p>
            <a:r>
              <a:rPr lang="en-US" dirty="0" smtClean="0"/>
              <a:t>Identity disturbance: markedly and persistently unstable self-image or sense of self</a:t>
            </a:r>
          </a:p>
          <a:p>
            <a:r>
              <a:rPr lang="en-US" dirty="0" smtClean="0"/>
              <a:t>Impulsivity in at least two areas that are potentially self-damaging (e.g., spending, sex, substance abuse, reckless driving, binge eating)</a:t>
            </a:r>
            <a:endParaRPr lang="en-US" dirty="0"/>
          </a:p>
        </p:txBody>
      </p:sp>
      <p:sp>
        <p:nvSpPr>
          <p:cNvPr id="4" name="Slide Number Placeholder 3"/>
          <p:cNvSpPr>
            <a:spLocks noGrp="1"/>
          </p:cNvSpPr>
          <p:nvPr>
            <p:ph type="sldNum" sz="quarter" idx="12"/>
          </p:nvPr>
        </p:nvSpPr>
        <p:spPr/>
        <p:txBody>
          <a:bodyPr/>
          <a:lstStyle/>
          <a:p>
            <a:fld id="{2DB19AD9-07BB-4585-97D4-158D353E7AB5}" type="slidenum">
              <a:rPr lang="en-US" smtClean="0"/>
              <a:pPr/>
              <a:t>4</a:t>
            </a:fld>
            <a:endParaRPr lang="en-US"/>
          </a:p>
        </p:txBody>
      </p:sp>
    </p:spTree>
    <p:extLst>
      <p:ext uri="{BB962C8B-B14F-4D97-AF65-F5344CB8AC3E}">
        <p14:creationId xmlns:p14="http://schemas.microsoft.com/office/powerpoint/2010/main" val="6251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Borderline PD diagnostic criteria #5-9</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Recurrent suicidal behavior, gestures, or threats, or self-mutilating behavior</a:t>
            </a:r>
          </a:p>
          <a:p>
            <a:r>
              <a:rPr lang="en-US" dirty="0" smtClean="0"/>
              <a:t>Affective instability due to a marked reactivity of mood (e.g., intense episodic dysphoria, irritability, or anxiety usually lasting a few hours and only rarely more than a few days)</a:t>
            </a:r>
          </a:p>
          <a:p>
            <a:r>
              <a:rPr lang="en-US" dirty="0" smtClean="0"/>
              <a:t>Chronic feelings of emptiness</a:t>
            </a:r>
          </a:p>
          <a:p>
            <a:r>
              <a:rPr lang="en-US" dirty="0" smtClean="0"/>
              <a:t>Inappropriate, intense anger or difficulty controlling anger (e.g., frequent displays of temper, constant anger, recurrent physical fights)</a:t>
            </a:r>
          </a:p>
          <a:p>
            <a:r>
              <a:rPr lang="en-US" dirty="0" smtClean="0"/>
              <a:t>Transient, stress-related paranoid ideation or severe dissociative symptoms</a:t>
            </a:r>
            <a:endParaRPr lang="en-US" dirty="0"/>
          </a:p>
        </p:txBody>
      </p:sp>
      <p:sp>
        <p:nvSpPr>
          <p:cNvPr id="4" name="Slide Number Placeholder 3"/>
          <p:cNvSpPr>
            <a:spLocks noGrp="1"/>
          </p:cNvSpPr>
          <p:nvPr>
            <p:ph type="sldNum" sz="quarter" idx="12"/>
          </p:nvPr>
        </p:nvSpPr>
        <p:spPr/>
        <p:txBody>
          <a:bodyPr/>
          <a:lstStyle/>
          <a:p>
            <a:fld id="{2DB19AD9-07BB-4585-97D4-158D353E7AB5}" type="slidenum">
              <a:rPr lang="en-US" smtClean="0"/>
              <a:pPr/>
              <a:t>5</a:t>
            </a:fld>
            <a:endParaRPr lang="en-US"/>
          </a:p>
        </p:txBody>
      </p:sp>
    </p:spTree>
    <p:extLst>
      <p:ext uri="{BB962C8B-B14F-4D97-AF65-F5344CB8AC3E}">
        <p14:creationId xmlns:p14="http://schemas.microsoft.com/office/powerpoint/2010/main" val="415443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Lab Research Paradigm</a:t>
            </a:r>
            <a:endParaRPr lang="en-US" dirty="0"/>
          </a:p>
        </p:txBody>
      </p:sp>
      <p:sp>
        <p:nvSpPr>
          <p:cNvPr id="3" name="Slide Number Placeholder 2"/>
          <p:cNvSpPr>
            <a:spLocks noGrp="1"/>
          </p:cNvSpPr>
          <p:nvPr>
            <p:ph type="sldNum" sz="quarter" idx="12"/>
          </p:nvPr>
        </p:nvSpPr>
        <p:spPr/>
        <p:txBody>
          <a:bodyPr/>
          <a:lstStyle/>
          <a:p>
            <a:fld id="{2DB19AD9-07BB-4585-97D4-158D353E7AB5}" type="slidenum">
              <a:rPr lang="en-US" smtClean="0"/>
              <a:pPr/>
              <a:t>6</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1.  Participants are undergraduates from the participant pool.  </a:t>
            </a:r>
          </a:p>
          <a:p>
            <a:r>
              <a:rPr lang="en-US" dirty="0" smtClean="0"/>
              <a:t>2.  Borderline personality traits are examined dimensionally, with participants along a continuum of higher and lower degrees of borderline personality disorder traits. </a:t>
            </a:r>
          </a:p>
          <a:p>
            <a:r>
              <a:rPr lang="en-US" dirty="0" smtClean="0"/>
              <a:t>3.  Typically, participants come to our lab and partake of the experimental paradigm on lab computers:</a:t>
            </a:r>
          </a:p>
          <a:p>
            <a:r>
              <a:rPr lang="en-US" dirty="0" smtClean="0"/>
              <a:t>A.  Pre measures</a:t>
            </a:r>
          </a:p>
          <a:p>
            <a:r>
              <a:rPr lang="en-US" dirty="0" smtClean="0"/>
              <a:t>B.  Lab manipulation</a:t>
            </a:r>
          </a:p>
          <a:p>
            <a:r>
              <a:rPr lang="en-US" dirty="0" smtClean="0"/>
              <a:t>C. Post measures</a:t>
            </a:r>
          </a:p>
          <a:p>
            <a:r>
              <a:rPr lang="en-US" dirty="0" smtClean="0"/>
              <a:t>4.  Research questions focus on different processes in those high in borderline personality disorder traits</a:t>
            </a:r>
            <a:endParaRPr lang="en-US" dirty="0"/>
          </a:p>
        </p:txBody>
      </p:sp>
    </p:spTree>
    <p:extLst>
      <p:ext uri="{BB962C8B-B14F-4D97-AF65-F5344CB8AC3E}">
        <p14:creationId xmlns:p14="http://schemas.microsoft.com/office/powerpoint/2010/main" val="379975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Past lab studies on relationships and BPD traits</a:t>
            </a:r>
            <a:endParaRPr lang="en-US" dirty="0"/>
          </a:p>
        </p:txBody>
      </p:sp>
      <p:sp>
        <p:nvSpPr>
          <p:cNvPr id="3" name="Content Placeholder 2"/>
          <p:cNvSpPr>
            <a:spLocks noGrp="1"/>
          </p:cNvSpPr>
          <p:nvPr>
            <p:ph sz="quarter" idx="1"/>
          </p:nvPr>
        </p:nvSpPr>
        <p:spPr/>
        <p:txBody>
          <a:bodyPr>
            <a:normAutofit/>
          </a:bodyPr>
          <a:lstStyle/>
          <a:p>
            <a:r>
              <a:rPr lang="en-US" dirty="0" smtClean="0"/>
              <a:t>Diagnostic criterion #1:  Frantic efforts to avoid real or imagined abandonment</a:t>
            </a:r>
          </a:p>
          <a:p>
            <a:r>
              <a:rPr lang="en-US" b="1" dirty="0" smtClean="0"/>
              <a:t>Katie </a:t>
            </a:r>
            <a:r>
              <a:rPr lang="en-US" b="1" dirty="0" err="1" smtClean="0"/>
              <a:t>Kuhlken</a:t>
            </a:r>
            <a:r>
              <a:rPr lang="en-US" b="1" dirty="0" smtClean="0"/>
              <a:t> thesis:  </a:t>
            </a:r>
            <a:r>
              <a:rPr lang="en-US" dirty="0" smtClean="0"/>
              <a:t>The interaction of BPD symptoms and  daily relationship dissatisfaction measures predicted anger (not anxiety nor depression).   Anger is noted in Diagnostic Criterion #8</a:t>
            </a:r>
          </a:p>
          <a:p>
            <a:r>
              <a:rPr lang="en-US" dirty="0" smtClean="0"/>
              <a:t>Daily diary method</a:t>
            </a:r>
          </a:p>
          <a:p>
            <a:r>
              <a:rPr lang="en-US" i="1" dirty="0" smtClean="0"/>
              <a:t>Personality disorders:  Theory, research, and treatment</a:t>
            </a:r>
            <a:r>
              <a:rPr lang="en-US" dirty="0" smtClean="0"/>
              <a:t>, 2014, 5, 20-25.</a:t>
            </a:r>
          </a:p>
        </p:txBody>
      </p:sp>
      <p:sp>
        <p:nvSpPr>
          <p:cNvPr id="4" name="Slide Number Placeholder 3"/>
          <p:cNvSpPr>
            <a:spLocks noGrp="1"/>
          </p:cNvSpPr>
          <p:nvPr>
            <p:ph type="sldNum" sz="quarter" idx="12"/>
          </p:nvPr>
        </p:nvSpPr>
        <p:spPr/>
        <p:txBody>
          <a:bodyPr/>
          <a:lstStyle/>
          <a:p>
            <a:fld id="{2DB19AD9-07BB-4585-97D4-158D353E7AB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04900" y="2819400"/>
            <a:ext cx="6477000" cy="3276600"/>
          </a:xfrm>
        </p:spPr>
        <p:txBody>
          <a:bodyPr>
            <a:normAutofit fontScale="92500" lnSpcReduction="20000"/>
          </a:bodyPr>
          <a:lstStyle/>
          <a:p>
            <a:pPr marL="285750" indent="-285750" algn="l">
              <a:buFont typeface="Wingdings" panose="05000000000000000000" pitchFamily="2" charset="2"/>
              <a:buChar char="§"/>
            </a:pPr>
            <a:r>
              <a:rPr lang="en-US" dirty="0" smtClean="0">
                <a:latin typeface="Arial" panose="020B0604020202020204" pitchFamily="34" charset="0"/>
                <a:cs typeface="Arial" panose="020B0604020202020204" pitchFamily="34" charset="0"/>
              </a:rPr>
              <a:t>Literature review:  Women with BPD frequently partnered with men with antisocial or narcissistic personality disorder</a:t>
            </a:r>
          </a:p>
          <a:p>
            <a:pPr marL="285750" indent="-285750" algn="l">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r>
              <a:rPr lang="en-US" dirty="0" smtClean="0">
                <a:latin typeface="Arial" panose="020B0604020202020204" pitchFamily="34" charset="0"/>
                <a:cs typeface="Arial" panose="020B0604020202020204" pitchFamily="34" charset="0"/>
              </a:rPr>
              <a:t>Participants completed NEO-PI on themselves and on their partners</a:t>
            </a: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dirty="0" smtClean="0"/>
          </a:p>
          <a:p>
            <a:pPr marL="285750" indent="-285750">
              <a:buFont typeface="Wingdings" panose="05000000000000000000" pitchFamily="2" charset="2"/>
              <a:buChar char="§"/>
            </a:pPr>
            <a:endParaRPr lang="en-US" dirty="0"/>
          </a:p>
          <a:p>
            <a:pPr marL="285750" indent="-285750" algn="l">
              <a:buFont typeface="Wingdings" panose="05000000000000000000" pitchFamily="2" charset="2"/>
              <a:buChar char="§"/>
            </a:pPr>
            <a:r>
              <a:rPr lang="en-US" dirty="0" smtClean="0"/>
              <a:t>Women </a:t>
            </a:r>
            <a:r>
              <a:rPr lang="en-US" dirty="0"/>
              <a:t>higher in BPD traits preferred partners similar to themselves (similarity model) (including high neuroticism) rather than partners dissimilar to themselves (complementarity model)</a:t>
            </a:r>
          </a:p>
          <a:p>
            <a:pPr algn="l"/>
            <a:endParaRPr lang="en-US" dirty="0"/>
          </a:p>
        </p:txBody>
      </p:sp>
      <p:sp>
        <p:nvSpPr>
          <p:cNvPr id="4" name="Slide Number Placeholder 3"/>
          <p:cNvSpPr>
            <a:spLocks noGrp="1"/>
          </p:cNvSpPr>
          <p:nvPr>
            <p:ph type="sldNum" sz="quarter" idx="12"/>
          </p:nvPr>
        </p:nvSpPr>
        <p:spPr/>
        <p:txBody>
          <a:bodyPr/>
          <a:lstStyle/>
          <a:p>
            <a:fld id="{2DB19AD9-07BB-4585-97D4-158D353E7AB5}" type="slidenum">
              <a:rPr lang="en-US" smtClean="0"/>
              <a:pPr/>
              <a:t>8</a:t>
            </a:fld>
            <a:endParaRPr lang="en-US"/>
          </a:p>
        </p:txBody>
      </p:sp>
      <p:sp>
        <p:nvSpPr>
          <p:cNvPr id="5" name="Title 4"/>
          <p:cNvSpPr>
            <a:spLocks noGrp="1"/>
          </p:cNvSpPr>
          <p:nvPr>
            <p:ph type="ctrTitle"/>
          </p:nvPr>
        </p:nvSpPr>
        <p:spPr/>
        <p:txBody>
          <a:bodyPr/>
          <a:lstStyle/>
          <a:p>
            <a:r>
              <a:rPr lang="en-US" dirty="0" smtClean="0"/>
              <a:t>Katie </a:t>
            </a:r>
            <a:r>
              <a:rPr lang="en-US" dirty="0" err="1" smtClean="0"/>
              <a:t>Kuhlken</a:t>
            </a:r>
            <a:r>
              <a:rPr lang="en-US" dirty="0" smtClean="0"/>
              <a:t> dissertation</a:t>
            </a:r>
            <a:endParaRPr lang="en-US" dirty="0"/>
          </a:p>
        </p:txBody>
      </p:sp>
    </p:spTree>
    <p:extLst>
      <p:ext uri="{BB962C8B-B14F-4D97-AF65-F5344CB8AC3E}">
        <p14:creationId xmlns:p14="http://schemas.microsoft.com/office/powerpoint/2010/main" val="339264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1352" cy="990600"/>
          </a:xfrm>
        </p:spPr>
        <p:txBody>
          <a:bodyPr>
            <a:normAutofit fontScale="90000"/>
          </a:bodyPr>
          <a:lstStyle/>
          <a:p>
            <a:r>
              <a:rPr lang="en-US" dirty="0" smtClean="0"/>
              <a:t>Past lab studies on relationships and BPD traits – rejection manipulation</a:t>
            </a:r>
            <a:endParaRPr lang="en-US" dirty="0"/>
          </a:p>
        </p:txBody>
      </p:sp>
      <p:sp>
        <p:nvSpPr>
          <p:cNvPr id="3" name="Content Placeholder 2"/>
          <p:cNvSpPr>
            <a:spLocks noGrp="1"/>
          </p:cNvSpPr>
          <p:nvPr>
            <p:ph sz="quarter" idx="1"/>
          </p:nvPr>
        </p:nvSpPr>
        <p:spPr/>
        <p:txBody>
          <a:bodyPr>
            <a:normAutofit/>
          </a:bodyPr>
          <a:lstStyle/>
          <a:p>
            <a:r>
              <a:rPr lang="en-US" dirty="0" smtClean="0"/>
              <a:t>Stephanie Skinner’s dissertation </a:t>
            </a:r>
          </a:p>
          <a:p>
            <a:r>
              <a:rPr lang="en-US" dirty="0" smtClean="0"/>
              <a:t>Participants either relived a personal rejection experience or a control acceptance experience.  </a:t>
            </a:r>
          </a:p>
          <a:p>
            <a:r>
              <a:rPr lang="en-US" dirty="0" smtClean="0"/>
              <a:t>Main effect for rejection on 1-9 rating scale (positive to negative) </a:t>
            </a:r>
          </a:p>
          <a:p>
            <a:r>
              <a:rPr lang="en-US" dirty="0" smtClean="0"/>
              <a:t>Women higher in BPD traits showed more anger and depression (not anxiety</a:t>
            </a:r>
            <a:r>
              <a:rPr lang="en-US" dirty="0" smtClean="0"/>
              <a:t>) (on POMS) </a:t>
            </a:r>
            <a:r>
              <a:rPr lang="en-US" dirty="0" smtClean="0"/>
              <a:t>following a rejection experience.</a:t>
            </a:r>
          </a:p>
          <a:p>
            <a:r>
              <a:rPr lang="en-US" dirty="0" smtClean="0"/>
              <a:t>Same effects when Rejection Sensitivity scores were </a:t>
            </a:r>
            <a:r>
              <a:rPr lang="en-US" dirty="0" err="1" smtClean="0"/>
              <a:t>partialled</a:t>
            </a:r>
            <a:r>
              <a:rPr lang="en-US" dirty="0" smtClean="0"/>
              <a:t> out</a:t>
            </a:r>
          </a:p>
        </p:txBody>
      </p:sp>
      <p:sp>
        <p:nvSpPr>
          <p:cNvPr id="4" name="Slide Number Placeholder 3"/>
          <p:cNvSpPr>
            <a:spLocks noGrp="1"/>
          </p:cNvSpPr>
          <p:nvPr>
            <p:ph type="sldNum" sz="quarter" idx="12"/>
          </p:nvPr>
        </p:nvSpPr>
        <p:spPr/>
        <p:txBody>
          <a:bodyPr/>
          <a:lstStyle/>
          <a:p>
            <a:fld id="{2DB19AD9-07BB-4585-97D4-158D353E7AB5}"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159</TotalTime>
  <Words>1381</Words>
  <Application>Microsoft Office PowerPoint</Application>
  <PresentationFormat>On-screen Show (4:3)</PresentationFormat>
  <Paragraphs>82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Georgia</vt:lpstr>
      <vt:lpstr>Wingdings</vt:lpstr>
      <vt:lpstr>Wingdings 2</vt:lpstr>
      <vt:lpstr>Civic</vt:lpstr>
      <vt:lpstr>Overview of Research in Lab  of Dr. Rosemery Nelson Gray</vt:lpstr>
      <vt:lpstr>Borderline Personality Disorder Diagnostic Criteria</vt:lpstr>
      <vt:lpstr>301.83 Borderline Personality Disorder</vt:lpstr>
      <vt:lpstr>Borderline PD diagnostic criteria 1-4</vt:lpstr>
      <vt:lpstr>Borderline PD diagnostic criteria #5-9</vt:lpstr>
      <vt:lpstr>Typical Lab Research Paradigm</vt:lpstr>
      <vt:lpstr>Past lab studies on relationships and BPD traits</vt:lpstr>
      <vt:lpstr>Katie Kuhlken dissertation</vt:lpstr>
      <vt:lpstr>Past lab studies on relationships and BPD traits – rejection manipulation</vt:lpstr>
      <vt:lpstr>Lab studies on the function of romantic relationship in BPD</vt:lpstr>
      <vt:lpstr>Recently completed study– effects of rejection on impulsivity on those higher in borderline traits</vt:lpstr>
      <vt:lpstr>Recently completed study – effects of “rejection” on tolerance of sexual coercion on those higher in borderline traits</vt:lpstr>
      <vt:lpstr>Current studies in progress (1)</vt:lpstr>
      <vt:lpstr>Current studies in progress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Borderline Personality Disorder Diagnostic Criteria</dc:title>
  <dc:creator>Jake</dc:creator>
  <cp:lastModifiedBy>Rosemery Gray</cp:lastModifiedBy>
  <cp:revision>30</cp:revision>
  <dcterms:created xsi:type="dcterms:W3CDTF">2015-01-20T18:09:50Z</dcterms:created>
  <dcterms:modified xsi:type="dcterms:W3CDTF">2016-09-04T19:18:31Z</dcterms:modified>
</cp:coreProperties>
</file>